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2" d="100"/>
          <a:sy n="72" d="100"/>
        </p:scale>
        <p:origin x="72"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000</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a:lstStyle/>
          <a:p>
            <a:r>
              <a:rPr lang="en-NZ" dirty="0"/>
              <a:t>Mar 29 – Apr 12</a:t>
            </a:r>
          </a:p>
          <a:p>
            <a:endParaRPr lang="en-NZ" dirty="0"/>
          </a:p>
          <a:p>
            <a:r>
              <a:rPr lang="en-NZ" dirty="0"/>
              <a:t>Work hard rating 5/5</a:t>
            </a:r>
          </a:p>
        </p:txBody>
      </p:sp>
    </p:spTree>
    <p:extLst>
      <p:ext uri="{BB962C8B-B14F-4D97-AF65-F5344CB8AC3E}">
        <p14:creationId xmlns:p14="http://schemas.microsoft.com/office/powerpoint/2010/main" val="807891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a:lstStyle/>
          <a:p>
            <a:pPr marL="0" indent="0">
              <a:buNone/>
            </a:pPr>
            <a:r>
              <a:rPr lang="en-NZ" dirty="0"/>
              <a:t>In my next version I would like to polish the code a bit as I am currently using 2 separate objects for my rocket when I could just be using one, I would also like to take a further look at the asteroid spawning system to see if I can find a more efficient and uniform method of spawning them, I am thinking of having a system where there is a radius around the rocket, and if asteroids go outside that radius they despawn and a new asteroid is randomly spawned somewhere.</a:t>
            </a:r>
          </a:p>
        </p:txBody>
      </p:sp>
    </p:spTree>
    <p:extLst>
      <p:ext uri="{BB962C8B-B14F-4D97-AF65-F5344CB8AC3E}">
        <p14:creationId xmlns:p14="http://schemas.microsoft.com/office/powerpoint/2010/main" val="381811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4" name="Content Placeholder 3">
            <a:extLst>
              <a:ext uri="{FF2B5EF4-FFF2-40B4-BE49-F238E27FC236}">
                <a16:creationId xmlns:a16="http://schemas.microsoft.com/office/drawing/2014/main" id="{65A648BE-3628-4641-84BE-B19B6C311F0D}"/>
              </a:ext>
            </a:extLst>
          </p:cNvPr>
          <p:cNvPicPr>
            <a:picLocks noGrp="1"/>
          </p:cNvPicPr>
          <p:nvPr>
            <p:ph idx="1"/>
          </p:nvPr>
        </p:nvPicPr>
        <p:blipFill>
          <a:blip r:embed="rId2"/>
          <a:stretch>
            <a:fillRect/>
          </a:stretch>
        </p:blipFill>
        <p:spPr>
          <a:xfrm>
            <a:off x="636105" y="1245704"/>
            <a:ext cx="10515600" cy="5612296"/>
          </a:xfrm>
          <a:prstGeom prst="rect">
            <a:avLst/>
          </a:prstGeo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3" name="Content Placeholder 2">
            <a:extLst>
              <a:ext uri="{FF2B5EF4-FFF2-40B4-BE49-F238E27FC236}">
                <a16:creationId xmlns:a16="http://schemas.microsoft.com/office/drawing/2014/main" id="{916FAC57-131E-4EC2-B900-466D5E7319B1}"/>
              </a:ext>
            </a:extLst>
          </p:cNvPr>
          <p:cNvSpPr>
            <a:spLocks noGrp="1"/>
          </p:cNvSpPr>
          <p:nvPr>
            <p:ph idx="1"/>
          </p:nvPr>
        </p:nvSpPr>
        <p:spPr/>
        <p:txBody>
          <a:bodyPr/>
          <a:lstStyle/>
          <a:p>
            <a:pPr marL="0" indent="0">
              <a:buNone/>
            </a:pPr>
            <a:r>
              <a:rPr lang="en-NZ" sz="1400" dirty="0"/>
              <a:t>I think I accomplished a lot in this sprint and made a good base game to expand features onto. It was important to get the game properly running and optimized at the start to avoid running into issues later on that would have cost me more time because the program would have been more complicated.</a:t>
            </a:r>
          </a:p>
          <a:p>
            <a:pPr marL="0" indent="0">
              <a:buNone/>
            </a:pPr>
            <a:endParaRPr lang="en-NZ" dirty="0"/>
          </a:p>
          <a:p>
            <a:pPr marL="0" indent="0">
              <a:buNone/>
            </a:pPr>
            <a:r>
              <a:rPr lang="en-NZ" sz="1400" dirty="0"/>
              <a:t>I added a basic movement system by getting the mouse position and left click inputs, than using trigonometry to find the proper amount of thrust to apply in each direction i.e. if the mouse is straight above the rocket it should apply all thrust upwards but if its at a 45 degree angle it should apply the thrust 50/50 sideways and upwards</a:t>
            </a:r>
          </a:p>
          <a:p>
            <a:pPr marL="0" indent="0">
              <a:buNone/>
            </a:pPr>
            <a:endParaRPr lang="en-NZ" sz="1400" dirty="0"/>
          </a:p>
          <a:p>
            <a:pPr marL="0" indent="0">
              <a:buNone/>
            </a:pPr>
            <a:r>
              <a:rPr lang="en-NZ" sz="1400" dirty="0"/>
              <a:t>For my collision system I had to undergo a lot of testing to make collisions not </a:t>
            </a:r>
            <a:r>
              <a:rPr lang="en-NZ" sz="1400" dirty="0" err="1"/>
              <a:t>laggy</a:t>
            </a:r>
            <a:r>
              <a:rPr lang="en-NZ" sz="1400" dirty="0"/>
              <a:t>, the issue ended up being that I was using spatial hashing on moving sprites which causes performance issues in the arcade library, I found out that in general large numbers of moving sprites cause issues in the arcade library and </a:t>
            </a:r>
            <a:r>
              <a:rPr lang="en-NZ" sz="1400" dirty="0" err="1"/>
              <a:t>pygame</a:t>
            </a:r>
            <a:r>
              <a:rPr lang="en-NZ" sz="1400" dirty="0"/>
              <a:t> is actually better for this </a:t>
            </a:r>
            <a:r>
              <a:rPr lang="en-NZ" sz="1400" dirty="0" err="1"/>
              <a:t>usecase</a:t>
            </a:r>
            <a:r>
              <a:rPr lang="en-NZ" sz="1400" dirty="0"/>
              <a:t>, however I think with further optimization it won’t be an issue.</a:t>
            </a:r>
          </a:p>
          <a:p>
            <a:pPr marL="0" indent="0">
              <a:buNone/>
            </a:pPr>
            <a:endParaRPr lang="en-NZ" sz="1400" dirty="0"/>
          </a:p>
          <a:p>
            <a:pPr marL="0" indent="0">
              <a:buNone/>
            </a:pPr>
            <a:endParaRPr lang="en-NZ" sz="1400" dirty="0"/>
          </a:p>
          <a:p>
            <a:pPr marL="0" indent="0">
              <a:buNone/>
            </a:pPr>
            <a:endParaRPr lang="en-NZ" dirty="0"/>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3" name="Content Placeholder 2">
            <a:extLst>
              <a:ext uri="{FF2B5EF4-FFF2-40B4-BE49-F238E27FC236}">
                <a16:creationId xmlns:a16="http://schemas.microsoft.com/office/drawing/2014/main" id="{D71619C5-898C-4019-BE76-15E44AD9542A}"/>
              </a:ext>
            </a:extLst>
          </p:cNvPr>
          <p:cNvSpPr>
            <a:spLocks noGrp="1"/>
          </p:cNvSpPr>
          <p:nvPr>
            <p:ph idx="1"/>
          </p:nvPr>
        </p:nvSpPr>
        <p:spPr>
          <a:xfrm>
            <a:off x="838200" y="1825625"/>
            <a:ext cx="10515600" cy="1118911"/>
          </a:xfrm>
        </p:spPr>
        <p:txBody>
          <a:bodyPr>
            <a:normAutofit fontScale="25000" lnSpcReduction="20000"/>
          </a:bodyPr>
          <a:lstStyle/>
          <a:p>
            <a:pPr marL="0" indent="0">
              <a:buNone/>
            </a:pPr>
            <a:r>
              <a:rPr lang="en-NZ" sz="6400" dirty="0"/>
              <a:t>Created a sprite class for the rocket.</a:t>
            </a:r>
          </a:p>
          <a:p>
            <a:pPr marL="0" indent="0">
              <a:buNone/>
            </a:pPr>
            <a:r>
              <a:rPr lang="en-NZ" sz="6400" dirty="0"/>
              <a:t>Got a movement system working using mouse input.</a:t>
            </a:r>
          </a:p>
          <a:p>
            <a:pPr marL="0" indent="0">
              <a:buNone/>
            </a:pPr>
            <a:r>
              <a:rPr lang="en-NZ" sz="6400" dirty="0"/>
              <a:t>Added asteroids that can be spawned into asteroid fields.</a:t>
            </a:r>
          </a:p>
          <a:p>
            <a:pPr marL="0" indent="0">
              <a:buNone/>
            </a:pPr>
            <a:r>
              <a:rPr lang="en-NZ" sz="6400" dirty="0"/>
              <a:t>Added infinite asteroid field spawning system (chunks)</a:t>
            </a:r>
          </a:p>
          <a:p>
            <a:pPr marL="0" indent="0">
              <a:buNone/>
            </a:pPr>
            <a:r>
              <a:rPr lang="en-NZ" sz="6400" dirty="0"/>
              <a:t>Added random variance to asteroids for better visuals.</a:t>
            </a:r>
          </a:p>
          <a:p>
            <a:pPr marL="0" indent="0">
              <a:buNone/>
            </a:pPr>
            <a:r>
              <a:rPr lang="en-NZ" sz="6400" dirty="0"/>
              <a:t>Added collision detection between asteroids/rocket</a:t>
            </a:r>
          </a:p>
          <a:p>
            <a:pPr marL="0" indent="0">
              <a:buNone/>
            </a:pPr>
            <a:r>
              <a:rPr lang="en-NZ" sz="6400" dirty="0"/>
              <a:t>Added home-base that rocket respawns at</a:t>
            </a:r>
          </a:p>
          <a:p>
            <a:pPr marL="0" indent="0">
              <a:buNone/>
            </a:pPr>
            <a:r>
              <a:rPr lang="en-NZ" sz="6400" dirty="0"/>
              <a:t>Added grabbable coins</a:t>
            </a:r>
          </a:p>
          <a:p>
            <a:pPr marL="0" indent="0">
              <a:buNone/>
            </a:pPr>
            <a:r>
              <a:rPr lang="en-NZ" sz="6400" dirty="0"/>
              <a:t>Added coin spawning system (chunks)</a:t>
            </a:r>
          </a:p>
          <a:p>
            <a:pPr marL="0" indent="0">
              <a:buNone/>
            </a:pPr>
            <a:endParaRPr lang="en-NZ" sz="6400" dirty="0"/>
          </a:p>
          <a:p>
            <a:pPr marL="0" indent="0">
              <a:buNone/>
            </a:pPr>
            <a:r>
              <a:rPr lang="en-NZ" sz="6400" dirty="0"/>
              <a:t>One major achievement is me overcoming the issue of my asteroid system being incredibly </a:t>
            </a:r>
            <a:r>
              <a:rPr lang="en-NZ" sz="6400" dirty="0" err="1"/>
              <a:t>laggy</a:t>
            </a:r>
            <a:r>
              <a:rPr lang="en-NZ" sz="6400" dirty="0"/>
              <a:t>, the issue was me originally not using </a:t>
            </a:r>
            <a:r>
              <a:rPr lang="en-NZ" sz="6400" dirty="0" err="1"/>
              <a:t>spritelists</a:t>
            </a:r>
            <a:r>
              <a:rPr lang="en-NZ" sz="6400" dirty="0"/>
              <a:t> and instead looping through every single asteroid which was slow. Than I used a </a:t>
            </a:r>
            <a:r>
              <a:rPr lang="en-NZ" sz="6400" dirty="0" err="1"/>
              <a:t>spritelist</a:t>
            </a:r>
            <a:r>
              <a:rPr lang="en-NZ" sz="6400" dirty="0"/>
              <a:t> but didn’t disable spatial hashing to begin with which is an issue with a large number of moving sprites in the arcade library, after scraping through the documentation I found that spatial hashing was the issue so I disabled spatial hashing for my asteroid </a:t>
            </a:r>
            <a:r>
              <a:rPr lang="en-NZ" sz="6400" dirty="0" err="1"/>
              <a:t>spritelist</a:t>
            </a:r>
            <a:r>
              <a:rPr lang="en-NZ" sz="6400" dirty="0"/>
              <a:t>. I didn’t disable for my coin </a:t>
            </a:r>
            <a:r>
              <a:rPr lang="en-NZ" sz="6400" dirty="0" err="1"/>
              <a:t>spritelist</a:t>
            </a:r>
            <a:r>
              <a:rPr lang="en-NZ" sz="6400" dirty="0"/>
              <a:t> because the coin sprites don’t move so I it isn’t an issue for them.</a:t>
            </a:r>
          </a:p>
          <a:p>
            <a:pPr marL="0" indent="0">
              <a:buNone/>
            </a:pPr>
            <a:endParaRPr lang="en-NZ" dirty="0"/>
          </a:p>
          <a:p>
            <a:pPr marL="0" indent="0">
              <a:buNone/>
            </a:pPr>
            <a:endParaRPr lang="en-NZ" dirty="0"/>
          </a:p>
        </p:txBody>
      </p:sp>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3" name="Content Placeholder 2">
            <a:extLst>
              <a:ext uri="{FF2B5EF4-FFF2-40B4-BE49-F238E27FC236}">
                <a16:creationId xmlns:a16="http://schemas.microsoft.com/office/drawing/2014/main" id="{ED6C186A-4345-498C-AD80-A894BBDFC233}"/>
              </a:ext>
            </a:extLst>
          </p:cNvPr>
          <p:cNvSpPr>
            <a:spLocks noGrp="1"/>
          </p:cNvSpPr>
          <p:nvPr>
            <p:ph idx="1"/>
          </p:nvPr>
        </p:nvSpPr>
        <p:spPr>
          <a:xfrm>
            <a:off x="0" y="1825625"/>
            <a:ext cx="2265726" cy="2545039"/>
          </a:xfrm>
        </p:spPr>
        <p:txBody>
          <a:bodyPr>
            <a:normAutofit lnSpcReduction="10000"/>
          </a:bodyPr>
          <a:lstStyle/>
          <a:p>
            <a:pPr marL="0" indent="0">
              <a:buNone/>
            </a:pPr>
            <a:r>
              <a:rPr lang="en-NZ" sz="1200" dirty="0"/>
              <a:t>Movement:</a:t>
            </a:r>
          </a:p>
          <a:p>
            <a:pPr marL="0" indent="0">
              <a:buNone/>
            </a:pPr>
            <a:r>
              <a:rPr lang="en-NZ" sz="1200" dirty="0"/>
              <a:t>Movement was the first mechanic I implemented so I had to keep things simple, I used an arcade square object to represent the rocket and an arcade ellipse object to represent a reference point. I added a system that found the angle of the mouse relative to the rocket and than added a thrusting system to the rocket. To test it I used my reference point and flew around it to see if the movement lined up with the users inputs.</a:t>
            </a:r>
          </a:p>
        </p:txBody>
      </p:sp>
      <p:sp>
        <p:nvSpPr>
          <p:cNvPr id="4" name="TextBox 3">
            <a:extLst>
              <a:ext uri="{FF2B5EF4-FFF2-40B4-BE49-F238E27FC236}">
                <a16:creationId xmlns:a16="http://schemas.microsoft.com/office/drawing/2014/main" id="{6655CCEB-AEE2-415D-B3A0-31E6B2FC86ED}"/>
              </a:ext>
            </a:extLst>
          </p:cNvPr>
          <p:cNvSpPr txBox="1"/>
          <p:nvPr/>
        </p:nvSpPr>
        <p:spPr>
          <a:xfrm>
            <a:off x="2265726" y="1801679"/>
            <a:ext cx="2877423" cy="5078313"/>
          </a:xfrm>
          <a:prstGeom prst="rect">
            <a:avLst/>
          </a:prstGeom>
          <a:noFill/>
        </p:spPr>
        <p:txBody>
          <a:bodyPr wrap="square" rtlCol="0">
            <a:spAutoFit/>
          </a:bodyPr>
          <a:lstStyle/>
          <a:p>
            <a:r>
              <a:rPr lang="en-NZ" sz="1200" dirty="0"/>
              <a:t>Asteroids:</a:t>
            </a:r>
          </a:p>
          <a:p>
            <a:r>
              <a:rPr lang="en-NZ" sz="1200" dirty="0"/>
              <a:t>I started off by just having the asteroids as an arcade circle object that would be spawned on draw, but trying it with around 50 asteroids I realized that this was very performance intensive and not going to work for my use case- I wanted the screen to be filled with around 100 floating asteroids.</a:t>
            </a:r>
          </a:p>
          <a:p>
            <a:endParaRPr lang="en-NZ" sz="1200" dirty="0"/>
          </a:p>
          <a:p>
            <a:r>
              <a:rPr lang="en-NZ" sz="1200" dirty="0"/>
              <a:t>So I implemented a sprite list and chunk loading system, where there was a 3x3 area centered around the rocket and in each segment 100 asteroids were spawned, if a segment goes out of the 3x3 area it is despawned. This system is not perfect for performance but it is better than the circles. The game runs at around 40 FPS which is not ideal, I need to work on this system in my next sprint.</a:t>
            </a:r>
          </a:p>
          <a:p>
            <a:endParaRPr lang="en-NZ" sz="1200" dirty="0"/>
          </a:p>
          <a:p>
            <a:r>
              <a:rPr lang="en-NZ" sz="1200" dirty="0"/>
              <a:t>As for collisions I found they were extremely laggy so I did some research and found that arcade spatial hashing doesn’t play well with a large number of moving sprites, so I disabled spatial hashing and this was fixed.</a:t>
            </a:r>
          </a:p>
        </p:txBody>
      </p:sp>
      <p:sp>
        <p:nvSpPr>
          <p:cNvPr id="6" name="TextBox 5">
            <a:extLst>
              <a:ext uri="{FF2B5EF4-FFF2-40B4-BE49-F238E27FC236}">
                <a16:creationId xmlns:a16="http://schemas.microsoft.com/office/drawing/2014/main" id="{74FBD7AA-BC05-4D82-8651-39DDC6BC0368}"/>
              </a:ext>
            </a:extLst>
          </p:cNvPr>
          <p:cNvSpPr txBox="1"/>
          <p:nvPr/>
        </p:nvSpPr>
        <p:spPr>
          <a:xfrm>
            <a:off x="5427677" y="1840449"/>
            <a:ext cx="4194495" cy="2308324"/>
          </a:xfrm>
          <a:prstGeom prst="rect">
            <a:avLst/>
          </a:prstGeom>
          <a:noFill/>
        </p:spPr>
        <p:txBody>
          <a:bodyPr wrap="square" rtlCol="0">
            <a:spAutoFit/>
          </a:bodyPr>
          <a:lstStyle/>
          <a:p>
            <a:r>
              <a:rPr lang="en-NZ" sz="1200" dirty="0"/>
              <a:t>Coins:</a:t>
            </a:r>
          </a:p>
          <a:p>
            <a:r>
              <a:rPr lang="en-NZ" sz="1200" dirty="0"/>
              <a:t>I started off by just generating coins in fixed places on the screen to make sure it was working properly, originally they were too big so I had to adjust the scaling</a:t>
            </a:r>
          </a:p>
          <a:p>
            <a:endParaRPr lang="en-NZ" sz="1200" dirty="0"/>
          </a:p>
          <a:p>
            <a:r>
              <a:rPr lang="en-NZ" sz="1200" dirty="0"/>
              <a:t>I learned from my mistakes with the asteroids and made a sprite list for the coins, but with this sprite list I left spatial hashing on as the coin sprites would not be moving so the slowdown that happened with Asteroids would not happen with coins</a:t>
            </a:r>
          </a:p>
          <a:p>
            <a:endParaRPr lang="en-NZ" sz="1200" dirty="0"/>
          </a:p>
          <a:p>
            <a:r>
              <a:rPr lang="en-NZ" sz="1200" dirty="0"/>
              <a:t>I used the same chunk system as the asteroids but with a lower spawn frequency</a:t>
            </a:r>
          </a:p>
        </p:txBody>
      </p:sp>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82258-FF7D-46C3-9739-0FCB748288EF}"/>
              </a:ext>
            </a:extLst>
          </p:cNvPr>
          <p:cNvSpPr>
            <a:spLocks noGrp="1"/>
          </p:cNvSpPr>
          <p:nvPr>
            <p:ph type="title"/>
          </p:nvPr>
        </p:nvSpPr>
        <p:spPr/>
        <p:txBody>
          <a:bodyPr/>
          <a:lstStyle/>
          <a:p>
            <a:r>
              <a:rPr lang="en-NZ" dirty="0"/>
              <a:t>testing</a:t>
            </a:r>
          </a:p>
        </p:txBody>
      </p:sp>
      <p:sp>
        <p:nvSpPr>
          <p:cNvPr id="3" name="Content Placeholder 2">
            <a:extLst>
              <a:ext uri="{FF2B5EF4-FFF2-40B4-BE49-F238E27FC236}">
                <a16:creationId xmlns:a16="http://schemas.microsoft.com/office/drawing/2014/main" id="{CDA028E6-2EC3-43C7-8278-A7B9A8282194}"/>
              </a:ext>
            </a:extLst>
          </p:cNvPr>
          <p:cNvSpPr>
            <a:spLocks noGrp="1"/>
          </p:cNvSpPr>
          <p:nvPr>
            <p:ph idx="1"/>
          </p:nvPr>
        </p:nvSpPr>
        <p:spPr>
          <a:xfrm>
            <a:off x="838200" y="1825625"/>
            <a:ext cx="3909969" cy="4351338"/>
          </a:xfrm>
        </p:spPr>
        <p:txBody>
          <a:bodyPr/>
          <a:lstStyle/>
          <a:p>
            <a:pPr marL="0" indent="0">
              <a:buNone/>
            </a:pPr>
            <a:r>
              <a:rPr lang="en-NZ" dirty="0"/>
              <a:t>Spatial hashing on:</a:t>
            </a:r>
          </a:p>
          <a:p>
            <a:pPr marL="0" indent="0">
              <a:buNone/>
            </a:pPr>
            <a:r>
              <a:rPr lang="en-NZ" dirty="0"/>
              <a:t>Game averages around 20FPS</a:t>
            </a:r>
          </a:p>
        </p:txBody>
      </p:sp>
      <p:pic>
        <p:nvPicPr>
          <p:cNvPr id="4" name="Screen Recording 3">
            <a:hlinkClick r:id="" action="ppaction://media"/>
            <a:extLst>
              <a:ext uri="{FF2B5EF4-FFF2-40B4-BE49-F238E27FC236}">
                <a16:creationId xmlns:a16="http://schemas.microsoft.com/office/drawing/2014/main" id="{8223BB26-0F75-42FF-BAC3-039A8ED61F5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76942" y="3157181"/>
            <a:ext cx="5346649" cy="3256383"/>
          </a:xfrm>
          <a:prstGeom prst="rect">
            <a:avLst/>
          </a:prstGeom>
        </p:spPr>
      </p:pic>
      <p:sp>
        <p:nvSpPr>
          <p:cNvPr id="5" name="Content Placeholder 2">
            <a:extLst>
              <a:ext uri="{FF2B5EF4-FFF2-40B4-BE49-F238E27FC236}">
                <a16:creationId xmlns:a16="http://schemas.microsoft.com/office/drawing/2014/main" id="{74A3064C-06AC-4F69-9655-43DC869833BC}"/>
              </a:ext>
            </a:extLst>
          </p:cNvPr>
          <p:cNvSpPr txBox="1">
            <a:spLocks/>
          </p:cNvSpPr>
          <p:nvPr/>
        </p:nvSpPr>
        <p:spPr>
          <a:xfrm>
            <a:off x="6421016" y="1060823"/>
            <a:ext cx="390996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NZ" dirty="0"/>
              <a:t>Spatial hashing off:</a:t>
            </a:r>
          </a:p>
          <a:p>
            <a:pPr marL="0" indent="0">
              <a:buFont typeface="Arial" panose="020B0604020202020204" pitchFamily="34" charset="0"/>
              <a:buNone/>
            </a:pPr>
            <a:r>
              <a:rPr lang="en-NZ" dirty="0"/>
              <a:t>Game averages around 60FPS (But FPS Drops on loading in new asteroid/coin chunks</a:t>
            </a:r>
          </a:p>
        </p:txBody>
      </p:sp>
      <p:pic>
        <p:nvPicPr>
          <p:cNvPr id="6" name="Screen Recording 5">
            <a:hlinkClick r:id="" action="ppaction://media"/>
            <a:extLst>
              <a:ext uri="{FF2B5EF4-FFF2-40B4-BE49-F238E27FC236}">
                <a16:creationId xmlns:a16="http://schemas.microsoft.com/office/drawing/2014/main" id="{B7DD93C1-6AFB-40AA-BF53-3F7D16F12FE3}"/>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421016" y="3236492"/>
            <a:ext cx="5086211" cy="3097763"/>
          </a:xfrm>
          <a:prstGeom prst="rect">
            <a:avLst/>
          </a:prstGeom>
        </p:spPr>
      </p:pic>
    </p:spTree>
    <p:extLst>
      <p:ext uri="{BB962C8B-B14F-4D97-AF65-F5344CB8AC3E}">
        <p14:creationId xmlns:p14="http://schemas.microsoft.com/office/powerpoint/2010/main" val="1863014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63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sp>
        <p:nvSpPr>
          <p:cNvPr id="3" name="Subtitle 2">
            <a:extLst>
              <a:ext uri="{FF2B5EF4-FFF2-40B4-BE49-F238E27FC236}">
                <a16:creationId xmlns:a16="http://schemas.microsoft.com/office/drawing/2014/main" id="{76F8E634-23BA-4D5D-BE7F-DBC8E2534FA0}"/>
              </a:ext>
            </a:extLst>
          </p:cNvPr>
          <p:cNvSpPr>
            <a:spLocks noGrp="1"/>
          </p:cNvSpPr>
          <p:nvPr>
            <p:ph type="subTitle" idx="1"/>
          </p:nvPr>
        </p:nvSpPr>
        <p:spPr/>
        <p:txBody>
          <a:bodyPr/>
          <a:lstStyle/>
          <a:p>
            <a:endParaRPr lang="en-NZ" dirty="0"/>
          </a:p>
        </p:txBody>
      </p:sp>
      <p:pic>
        <p:nvPicPr>
          <p:cNvPr id="5" name="Picture 4">
            <a:extLst>
              <a:ext uri="{FF2B5EF4-FFF2-40B4-BE49-F238E27FC236}">
                <a16:creationId xmlns:a16="http://schemas.microsoft.com/office/drawing/2014/main" id="{7B321DBF-4072-4283-9B88-EAAEF0858F96}"/>
              </a:ext>
            </a:extLst>
          </p:cNvPr>
          <p:cNvPicPr>
            <a:picLocks noChangeAspect="1"/>
          </p:cNvPicPr>
          <p:nvPr/>
        </p:nvPicPr>
        <p:blipFill>
          <a:blip r:embed="rId2"/>
          <a:stretch>
            <a:fillRect/>
          </a:stretch>
        </p:blipFill>
        <p:spPr>
          <a:xfrm>
            <a:off x="762000" y="1006679"/>
            <a:ext cx="10668000" cy="5738070"/>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E16-7EE3-452C-809B-BC4BE2265901}"/>
              </a:ext>
            </a:extLst>
          </p:cNvPr>
          <p:cNvSpPr>
            <a:spLocks noGrp="1"/>
          </p:cNvSpPr>
          <p:nvPr>
            <p:ph type="title"/>
          </p:nvPr>
        </p:nvSpPr>
        <p:spPr/>
        <p:txBody>
          <a:bodyPr/>
          <a:lstStyle/>
          <a:p>
            <a:r>
              <a:rPr lang="en-NZ" dirty="0"/>
              <a:t>Screenshot of the game at the end of the sprint</a:t>
            </a:r>
          </a:p>
        </p:txBody>
      </p:sp>
      <p:pic>
        <p:nvPicPr>
          <p:cNvPr id="5" name="Content Placeholder 4">
            <a:extLst>
              <a:ext uri="{FF2B5EF4-FFF2-40B4-BE49-F238E27FC236}">
                <a16:creationId xmlns:a16="http://schemas.microsoft.com/office/drawing/2014/main" id="{14D86CC0-6AC7-467C-94A8-8415DB748F93}"/>
              </a:ext>
            </a:extLst>
          </p:cNvPr>
          <p:cNvPicPr>
            <a:picLocks noGrp="1" noChangeAspect="1"/>
          </p:cNvPicPr>
          <p:nvPr>
            <p:ph idx="1"/>
          </p:nvPr>
        </p:nvPicPr>
        <p:blipFill>
          <a:blip r:embed="rId2"/>
          <a:stretch>
            <a:fillRect/>
          </a:stretch>
        </p:blipFill>
        <p:spPr>
          <a:xfrm>
            <a:off x="1612790" y="1975769"/>
            <a:ext cx="8061297" cy="4517106"/>
          </a:xfrm>
        </p:spPr>
      </p:pic>
    </p:spTree>
    <p:extLst>
      <p:ext uri="{BB962C8B-B14F-4D97-AF65-F5344CB8AC3E}">
        <p14:creationId xmlns:p14="http://schemas.microsoft.com/office/powerpoint/2010/main" val="406140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pic>
        <p:nvPicPr>
          <p:cNvPr id="4" name="Screen Recording 3">
            <a:hlinkClick r:id="" action="ppaction://media"/>
            <a:extLst>
              <a:ext uri="{FF2B5EF4-FFF2-40B4-BE49-F238E27FC236}">
                <a16:creationId xmlns:a16="http://schemas.microsoft.com/office/drawing/2014/main" id="{648B9FAF-D498-4EDB-8BA4-375DA50EFE4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390775" y="1825625"/>
            <a:ext cx="7410450" cy="4351338"/>
          </a:xfrm>
        </p:spPr>
      </p:pic>
    </p:spTree>
    <p:extLst>
      <p:ext uri="{BB962C8B-B14F-4D97-AF65-F5344CB8AC3E}">
        <p14:creationId xmlns:p14="http://schemas.microsoft.com/office/powerpoint/2010/main" val="426861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TotalTime>
  <Words>938</Words>
  <Application>Microsoft Office PowerPoint</Application>
  <PresentationFormat>Widescreen</PresentationFormat>
  <Paragraphs>49</Paragraphs>
  <Slides>10</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Eli Chandler Sprint 000</vt:lpstr>
      <vt:lpstr>KANBAN Board at the start of the sprint</vt:lpstr>
      <vt:lpstr>Sprint reflection and summary</vt:lpstr>
      <vt:lpstr>Major changes and achievements</vt:lpstr>
      <vt:lpstr>Brief description of your testing</vt:lpstr>
      <vt:lpstr>testing</vt:lpstr>
      <vt:lpstr>KANBAN Board at end of the sprint</vt:lpstr>
      <vt:lpstr>Screenshot of the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15</cp:revision>
  <dcterms:created xsi:type="dcterms:W3CDTF">2021-05-13T21:26:59Z</dcterms:created>
  <dcterms:modified xsi:type="dcterms:W3CDTF">2021-05-31T23:28:32Z</dcterms:modified>
</cp:coreProperties>
</file>

<file path=docProps/thumbnail.jpeg>
</file>